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13"/>
  </p:notesMasterIdLst>
  <p:sldIdLst>
    <p:sldId id="283" r:id="rId2"/>
    <p:sldId id="258" r:id="rId3"/>
    <p:sldId id="294" r:id="rId4"/>
    <p:sldId id="295" r:id="rId5"/>
    <p:sldId id="296" r:id="rId6"/>
    <p:sldId id="297" r:id="rId7"/>
    <p:sldId id="298" r:id="rId8"/>
    <p:sldId id="299" r:id="rId9"/>
    <p:sldId id="300" r:id="rId10"/>
    <p:sldId id="302" r:id="rId11"/>
    <p:sldId id="30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48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0EEC0F-2F77-4EF8-9101-CF3F31F9B947}" type="datetimeFigureOut">
              <a:rPr lang="en-US" smtClean="0"/>
              <a:t>3/20/20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2D7EB1-6C05-4006-A535-C2D8ADBEA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116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739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238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50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FF8EE0-ED39-4348-9FC5-4B9FE3DEE2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597026"/>
            <a:ext cx="4586515" cy="4584700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088260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8FD1874-B99A-490B-B3A9-01EB4D163D2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Picture Placeholder 12">
            <a:extLst>
              <a:ext uri="{FF2B5EF4-FFF2-40B4-BE49-F238E27FC236}">
                <a16:creationId xmlns:a16="http://schemas.microsoft.com/office/drawing/2014/main" id="{9B275E38-C999-47BE-9CD0-5B71C70567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83325" y="2596186"/>
            <a:ext cx="2481003" cy="43774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tIns="3383280" bIns="2834640" anchor="b" anchorCtr="0"/>
          <a:lstStyle>
            <a:lvl1pPr algn="ctr" rtl="0">
              <a:buNone/>
              <a:defRPr sz="1200" b="0" i="0" baseline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79243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50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76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364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00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462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980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63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738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B7B21-168D-415E-890B-DD6BBD8A6B1B}" type="datetimeFigureOut">
              <a:rPr lang="en-US" smtClean="0"/>
              <a:t>3/20/20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D86E1-1297-49DA-8DFF-AB61728D1E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89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E79729A-48D2-46B3-9A3A-03A6E54F670F}"/>
              </a:ext>
            </a:extLst>
          </p:cNvPr>
          <p:cNvSpPr/>
          <p:nvPr/>
        </p:nvSpPr>
        <p:spPr>
          <a:xfrm>
            <a:off x="0" y="0"/>
            <a:ext cx="12192000" cy="614149"/>
          </a:xfrm>
          <a:prstGeom prst="rect">
            <a:avLst/>
          </a:prstGeom>
          <a:solidFill>
            <a:srgbClr val="0044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5737D8-5855-4B7D-8237-6B365744F4A2}"/>
              </a:ext>
            </a:extLst>
          </p:cNvPr>
          <p:cNvSpPr txBox="1"/>
          <p:nvPr/>
        </p:nvSpPr>
        <p:spPr>
          <a:xfrm>
            <a:off x="408369" y="2413337"/>
            <a:ext cx="8229600" cy="101566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6000" b="1" spc="300">
                <a:solidFill>
                  <a:srgbClr val="004483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Big Data Ethical Issue</a:t>
            </a:r>
            <a:endParaRPr lang="en-US" sz="6000" b="1" spc="300" dirty="0">
              <a:solidFill>
                <a:srgbClr val="004483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5EE202-6079-477C-BB5F-EDF7579A65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389" y="133948"/>
            <a:ext cx="5436147" cy="34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Source Sans Pro" panose="020B0503030403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ource Sans Pro" panose="020B0503030403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ource Sans Pro" panose="020B0503030403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ource Sans Pro" panose="020B0503030403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ource Sans Pro" panose="020B0503030403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ource Sans Pro" panose="020B0503030403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ource Sans Pro" panose="020B0503030403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ource Sans Pro" panose="020B0503030403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ource Sans Pro" panose="020B050303040302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 spc="300">
                <a:solidFill>
                  <a:schemeClr val="bg1"/>
                </a:solidFill>
                <a:latin typeface="Poppins Medium" panose="00000600000000000000" pitchFamily="50" charset="0"/>
                <a:ea typeface="Source Sans Pro" panose="020B0503030403020204" pitchFamily="34" charset="0"/>
                <a:cs typeface="Poppins Medium" panose="00000600000000000000" pitchFamily="50" charset="0"/>
              </a:rPr>
              <a:t>Big Data For Social Science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CF4B1BB-BCC8-46EE-A28A-573E14E40A7E}"/>
              </a:ext>
            </a:extLst>
          </p:cNvPr>
          <p:cNvGrpSpPr/>
          <p:nvPr/>
        </p:nvGrpSpPr>
        <p:grpSpPr>
          <a:xfrm>
            <a:off x="11071073" y="202192"/>
            <a:ext cx="952115" cy="209764"/>
            <a:chOff x="10095243" y="915183"/>
            <a:chExt cx="1509184" cy="332493"/>
          </a:xfrm>
          <a:solidFill>
            <a:schemeClr val="bg1"/>
          </a:solidFill>
        </p:grpSpPr>
        <p:sp>
          <p:nvSpPr>
            <p:cNvPr id="34" name="Freeform 78">
              <a:extLst>
                <a:ext uri="{FF2B5EF4-FFF2-40B4-BE49-F238E27FC236}">
                  <a16:creationId xmlns:a16="http://schemas.microsoft.com/office/drawing/2014/main" id="{23FF55AC-1B39-4EA4-B14A-E0F9F2CA50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68084" y="915183"/>
              <a:ext cx="336343" cy="332493"/>
            </a:xfrm>
            <a:custGeom>
              <a:avLst/>
              <a:gdLst>
                <a:gd name="T0" fmla="*/ 307041 w 479"/>
                <a:gd name="T1" fmla="*/ 246073 h 471"/>
                <a:gd name="T2" fmla="*/ 307041 w 479"/>
                <a:gd name="T3" fmla="*/ 246073 h 471"/>
                <a:gd name="T4" fmla="*/ 267936 w 479"/>
                <a:gd name="T5" fmla="*/ 206759 h 471"/>
                <a:gd name="T6" fmla="*/ 256350 w 479"/>
                <a:gd name="T7" fmla="*/ 206759 h 471"/>
                <a:gd name="T8" fmla="*/ 243315 w 479"/>
                <a:gd name="T9" fmla="*/ 232968 h 471"/>
                <a:gd name="T10" fmla="*/ 243315 w 479"/>
                <a:gd name="T11" fmla="*/ 272282 h 471"/>
                <a:gd name="T12" fmla="*/ 280971 w 479"/>
                <a:gd name="T13" fmla="*/ 310139 h 471"/>
                <a:gd name="T14" fmla="*/ 294006 w 479"/>
                <a:gd name="T15" fmla="*/ 310139 h 471"/>
                <a:gd name="T16" fmla="*/ 307041 w 479"/>
                <a:gd name="T17" fmla="*/ 246073 h 471"/>
                <a:gd name="T18" fmla="*/ 344697 w 479"/>
                <a:gd name="T19" fmla="*/ 0 h 471"/>
                <a:gd name="T20" fmla="*/ 344697 w 479"/>
                <a:gd name="T21" fmla="*/ 0 h 471"/>
                <a:gd name="T22" fmla="*/ 0 w 479"/>
                <a:gd name="T23" fmla="*/ 336348 h 471"/>
                <a:gd name="T24" fmla="*/ 344697 w 479"/>
                <a:gd name="T25" fmla="*/ 684344 h 471"/>
                <a:gd name="T26" fmla="*/ 692290 w 479"/>
                <a:gd name="T27" fmla="*/ 336348 h 471"/>
                <a:gd name="T28" fmla="*/ 344697 w 479"/>
                <a:gd name="T29" fmla="*/ 0 h 471"/>
                <a:gd name="T30" fmla="*/ 320075 w 479"/>
                <a:gd name="T31" fmla="*/ 492145 h 471"/>
                <a:gd name="T32" fmla="*/ 320075 w 479"/>
                <a:gd name="T33" fmla="*/ 492145 h 471"/>
                <a:gd name="T34" fmla="*/ 267936 w 479"/>
                <a:gd name="T35" fmla="*/ 503794 h 471"/>
                <a:gd name="T36" fmla="*/ 267936 w 479"/>
                <a:gd name="T37" fmla="*/ 503794 h 471"/>
                <a:gd name="T38" fmla="*/ 267936 w 479"/>
                <a:gd name="T39" fmla="*/ 503794 h 471"/>
                <a:gd name="T40" fmla="*/ 179590 w 479"/>
                <a:gd name="T41" fmla="*/ 438271 h 471"/>
                <a:gd name="T42" fmla="*/ 280971 w 479"/>
                <a:gd name="T43" fmla="*/ 361101 h 471"/>
                <a:gd name="T44" fmla="*/ 280971 w 479"/>
                <a:gd name="T45" fmla="*/ 361101 h 471"/>
                <a:gd name="T46" fmla="*/ 267936 w 479"/>
                <a:gd name="T47" fmla="*/ 336348 h 471"/>
                <a:gd name="T48" fmla="*/ 267936 w 479"/>
                <a:gd name="T49" fmla="*/ 336348 h 471"/>
                <a:gd name="T50" fmla="*/ 230280 w 479"/>
                <a:gd name="T51" fmla="*/ 323243 h 471"/>
                <a:gd name="T52" fmla="*/ 204211 w 479"/>
                <a:gd name="T53" fmla="*/ 259177 h 471"/>
                <a:gd name="T54" fmla="*/ 280971 w 479"/>
                <a:gd name="T55" fmla="*/ 182006 h 471"/>
                <a:gd name="T56" fmla="*/ 370766 w 479"/>
                <a:gd name="T57" fmla="*/ 182006 h 471"/>
                <a:gd name="T58" fmla="*/ 370766 w 479"/>
                <a:gd name="T59" fmla="*/ 182006 h 471"/>
                <a:gd name="T60" fmla="*/ 344697 w 479"/>
                <a:gd name="T61" fmla="*/ 195111 h 471"/>
                <a:gd name="T62" fmla="*/ 320075 w 479"/>
                <a:gd name="T63" fmla="*/ 195111 h 471"/>
                <a:gd name="T64" fmla="*/ 344697 w 479"/>
                <a:gd name="T65" fmla="*/ 259177 h 471"/>
                <a:gd name="T66" fmla="*/ 333110 w 479"/>
                <a:gd name="T67" fmla="*/ 310139 h 471"/>
                <a:gd name="T68" fmla="*/ 307041 w 479"/>
                <a:gd name="T69" fmla="*/ 336348 h 471"/>
                <a:gd name="T70" fmla="*/ 333110 w 479"/>
                <a:gd name="T71" fmla="*/ 349452 h 471"/>
                <a:gd name="T72" fmla="*/ 370766 w 479"/>
                <a:gd name="T73" fmla="*/ 413518 h 471"/>
                <a:gd name="T74" fmla="*/ 320075 w 479"/>
                <a:gd name="T75" fmla="*/ 492145 h 471"/>
                <a:gd name="T76" fmla="*/ 512700 w 479"/>
                <a:gd name="T77" fmla="*/ 336348 h 471"/>
                <a:gd name="T78" fmla="*/ 512700 w 479"/>
                <a:gd name="T79" fmla="*/ 336348 h 471"/>
                <a:gd name="T80" fmla="*/ 448974 w 479"/>
                <a:gd name="T81" fmla="*/ 336348 h 471"/>
                <a:gd name="T82" fmla="*/ 448974 w 479"/>
                <a:gd name="T83" fmla="*/ 400414 h 471"/>
                <a:gd name="T84" fmla="*/ 421457 w 479"/>
                <a:gd name="T85" fmla="*/ 400414 h 471"/>
                <a:gd name="T86" fmla="*/ 421457 w 479"/>
                <a:gd name="T87" fmla="*/ 336348 h 471"/>
                <a:gd name="T88" fmla="*/ 370766 w 479"/>
                <a:gd name="T89" fmla="*/ 336348 h 471"/>
                <a:gd name="T90" fmla="*/ 370766 w 479"/>
                <a:gd name="T91" fmla="*/ 310139 h 471"/>
                <a:gd name="T92" fmla="*/ 421457 w 479"/>
                <a:gd name="T93" fmla="*/ 310139 h 471"/>
                <a:gd name="T94" fmla="*/ 421457 w 479"/>
                <a:gd name="T95" fmla="*/ 246073 h 471"/>
                <a:gd name="T96" fmla="*/ 448974 w 479"/>
                <a:gd name="T97" fmla="*/ 246073 h 471"/>
                <a:gd name="T98" fmla="*/ 448974 w 479"/>
                <a:gd name="T99" fmla="*/ 310139 h 471"/>
                <a:gd name="T100" fmla="*/ 512700 w 479"/>
                <a:gd name="T101" fmla="*/ 310139 h 471"/>
                <a:gd name="T102" fmla="*/ 512700 w 479"/>
                <a:gd name="T103" fmla="*/ 336348 h 471"/>
                <a:gd name="T104" fmla="*/ 280971 w 479"/>
                <a:gd name="T105" fmla="*/ 387310 h 471"/>
                <a:gd name="T106" fmla="*/ 280971 w 479"/>
                <a:gd name="T107" fmla="*/ 387310 h 471"/>
                <a:gd name="T108" fmla="*/ 280971 w 479"/>
                <a:gd name="T109" fmla="*/ 387310 h 471"/>
                <a:gd name="T110" fmla="*/ 230280 w 479"/>
                <a:gd name="T111" fmla="*/ 400414 h 471"/>
                <a:gd name="T112" fmla="*/ 217246 w 479"/>
                <a:gd name="T113" fmla="*/ 438271 h 471"/>
                <a:gd name="T114" fmla="*/ 280971 w 479"/>
                <a:gd name="T115" fmla="*/ 477585 h 471"/>
                <a:gd name="T116" fmla="*/ 333110 w 479"/>
                <a:gd name="T117" fmla="*/ 426623 h 471"/>
                <a:gd name="T118" fmla="*/ 280971 w 479"/>
                <a:gd name="T119" fmla="*/ 387310 h 47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79" h="471">
                  <a:moveTo>
                    <a:pt x="212" y="169"/>
                  </a:moveTo>
                  <a:lnTo>
                    <a:pt x="212" y="169"/>
                  </a:lnTo>
                  <a:cubicBezTo>
                    <a:pt x="212" y="142"/>
                    <a:pt x="203" y="142"/>
                    <a:pt x="185" y="142"/>
                  </a:cubicBezTo>
                  <a:cubicBezTo>
                    <a:pt x="185" y="142"/>
                    <a:pt x="185" y="142"/>
                    <a:pt x="177" y="142"/>
                  </a:cubicBezTo>
                  <a:cubicBezTo>
                    <a:pt x="177" y="142"/>
                    <a:pt x="168" y="151"/>
                    <a:pt x="168" y="160"/>
                  </a:cubicBezTo>
                  <a:cubicBezTo>
                    <a:pt x="159" y="160"/>
                    <a:pt x="159" y="169"/>
                    <a:pt x="168" y="187"/>
                  </a:cubicBezTo>
                  <a:cubicBezTo>
                    <a:pt x="168" y="195"/>
                    <a:pt x="185" y="213"/>
                    <a:pt x="194" y="213"/>
                  </a:cubicBezTo>
                  <a:cubicBezTo>
                    <a:pt x="194" y="213"/>
                    <a:pt x="194" y="213"/>
                    <a:pt x="203" y="213"/>
                  </a:cubicBezTo>
                  <a:cubicBezTo>
                    <a:pt x="212" y="204"/>
                    <a:pt x="221" y="187"/>
                    <a:pt x="212" y="169"/>
                  </a:cubicBezTo>
                  <a:close/>
                  <a:moveTo>
                    <a:pt x="238" y="0"/>
                  </a:moveTo>
                  <a:lnTo>
                    <a:pt x="238" y="0"/>
                  </a:lnTo>
                  <a:cubicBezTo>
                    <a:pt x="106" y="0"/>
                    <a:pt x="0" y="107"/>
                    <a:pt x="0" y="231"/>
                  </a:cubicBezTo>
                  <a:cubicBezTo>
                    <a:pt x="0" y="363"/>
                    <a:pt x="106" y="470"/>
                    <a:pt x="238" y="470"/>
                  </a:cubicBezTo>
                  <a:cubicBezTo>
                    <a:pt x="372" y="470"/>
                    <a:pt x="478" y="363"/>
                    <a:pt x="478" y="231"/>
                  </a:cubicBezTo>
                  <a:cubicBezTo>
                    <a:pt x="478" y="107"/>
                    <a:pt x="372" y="0"/>
                    <a:pt x="238" y="0"/>
                  </a:cubicBezTo>
                  <a:close/>
                  <a:moveTo>
                    <a:pt x="221" y="338"/>
                  </a:moveTo>
                  <a:lnTo>
                    <a:pt x="221" y="338"/>
                  </a:lnTo>
                  <a:cubicBezTo>
                    <a:pt x="212" y="346"/>
                    <a:pt x="194" y="346"/>
                    <a:pt x="185" y="346"/>
                  </a:cubicBezTo>
                  <a:cubicBezTo>
                    <a:pt x="177" y="346"/>
                    <a:pt x="124" y="346"/>
                    <a:pt x="124" y="301"/>
                  </a:cubicBezTo>
                  <a:cubicBezTo>
                    <a:pt x="124" y="257"/>
                    <a:pt x="177" y="248"/>
                    <a:pt x="194" y="248"/>
                  </a:cubicBezTo>
                  <a:cubicBezTo>
                    <a:pt x="185" y="240"/>
                    <a:pt x="185" y="231"/>
                    <a:pt x="185" y="231"/>
                  </a:cubicBezTo>
                  <a:cubicBezTo>
                    <a:pt x="177" y="231"/>
                    <a:pt x="168" y="222"/>
                    <a:pt x="159" y="222"/>
                  </a:cubicBezTo>
                  <a:cubicBezTo>
                    <a:pt x="141" y="213"/>
                    <a:pt x="141" y="195"/>
                    <a:pt x="141" y="178"/>
                  </a:cubicBezTo>
                  <a:cubicBezTo>
                    <a:pt x="141" y="125"/>
                    <a:pt x="194" y="125"/>
                    <a:pt x="194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6" y="134"/>
                    <a:pt x="238" y="134"/>
                    <a:pt x="238" y="134"/>
                  </a:cubicBezTo>
                  <a:cubicBezTo>
                    <a:pt x="230" y="134"/>
                    <a:pt x="230" y="134"/>
                    <a:pt x="221" y="134"/>
                  </a:cubicBezTo>
                  <a:cubicBezTo>
                    <a:pt x="238" y="142"/>
                    <a:pt x="238" y="160"/>
                    <a:pt x="238" y="178"/>
                  </a:cubicBezTo>
                  <a:cubicBezTo>
                    <a:pt x="238" y="195"/>
                    <a:pt x="230" y="204"/>
                    <a:pt x="230" y="213"/>
                  </a:cubicBezTo>
                  <a:cubicBezTo>
                    <a:pt x="221" y="222"/>
                    <a:pt x="212" y="222"/>
                    <a:pt x="212" y="231"/>
                  </a:cubicBezTo>
                  <a:cubicBezTo>
                    <a:pt x="212" y="231"/>
                    <a:pt x="221" y="240"/>
                    <a:pt x="230" y="240"/>
                  </a:cubicBezTo>
                  <a:cubicBezTo>
                    <a:pt x="238" y="248"/>
                    <a:pt x="256" y="266"/>
                    <a:pt x="256" y="284"/>
                  </a:cubicBezTo>
                  <a:cubicBezTo>
                    <a:pt x="256" y="310"/>
                    <a:pt x="247" y="328"/>
                    <a:pt x="221" y="338"/>
                  </a:cubicBezTo>
                  <a:close/>
                  <a:moveTo>
                    <a:pt x="354" y="231"/>
                  </a:moveTo>
                  <a:lnTo>
                    <a:pt x="354" y="231"/>
                  </a:lnTo>
                  <a:cubicBezTo>
                    <a:pt x="310" y="231"/>
                    <a:pt x="310" y="231"/>
                    <a:pt x="310" y="231"/>
                  </a:cubicBezTo>
                  <a:cubicBezTo>
                    <a:pt x="310" y="275"/>
                    <a:pt x="310" y="275"/>
                    <a:pt x="310" y="275"/>
                  </a:cubicBezTo>
                  <a:cubicBezTo>
                    <a:pt x="291" y="275"/>
                    <a:pt x="291" y="275"/>
                    <a:pt x="291" y="275"/>
                  </a:cubicBezTo>
                  <a:cubicBezTo>
                    <a:pt x="291" y="231"/>
                    <a:pt x="291" y="231"/>
                    <a:pt x="291" y="231"/>
                  </a:cubicBezTo>
                  <a:cubicBezTo>
                    <a:pt x="256" y="231"/>
                    <a:pt x="256" y="231"/>
                    <a:pt x="256" y="231"/>
                  </a:cubicBezTo>
                  <a:cubicBezTo>
                    <a:pt x="256" y="213"/>
                    <a:pt x="256" y="213"/>
                    <a:pt x="256" y="213"/>
                  </a:cubicBezTo>
                  <a:cubicBezTo>
                    <a:pt x="291" y="213"/>
                    <a:pt x="291" y="213"/>
                    <a:pt x="291" y="213"/>
                  </a:cubicBezTo>
                  <a:cubicBezTo>
                    <a:pt x="291" y="169"/>
                    <a:pt x="291" y="169"/>
                    <a:pt x="291" y="169"/>
                  </a:cubicBezTo>
                  <a:cubicBezTo>
                    <a:pt x="310" y="169"/>
                    <a:pt x="310" y="169"/>
                    <a:pt x="310" y="169"/>
                  </a:cubicBezTo>
                  <a:cubicBezTo>
                    <a:pt x="310" y="213"/>
                    <a:pt x="310" y="213"/>
                    <a:pt x="310" y="213"/>
                  </a:cubicBezTo>
                  <a:cubicBezTo>
                    <a:pt x="354" y="213"/>
                    <a:pt x="354" y="213"/>
                    <a:pt x="354" y="213"/>
                  </a:cubicBezTo>
                  <a:lnTo>
                    <a:pt x="354" y="231"/>
                  </a:lnTo>
                  <a:close/>
                  <a:moveTo>
                    <a:pt x="194" y="266"/>
                  </a:moveTo>
                  <a:lnTo>
                    <a:pt x="194" y="266"/>
                  </a:lnTo>
                  <a:cubicBezTo>
                    <a:pt x="177" y="266"/>
                    <a:pt x="168" y="266"/>
                    <a:pt x="159" y="275"/>
                  </a:cubicBezTo>
                  <a:cubicBezTo>
                    <a:pt x="159" y="284"/>
                    <a:pt x="150" y="293"/>
                    <a:pt x="150" y="301"/>
                  </a:cubicBezTo>
                  <a:cubicBezTo>
                    <a:pt x="150" y="319"/>
                    <a:pt x="168" y="328"/>
                    <a:pt x="194" y="328"/>
                  </a:cubicBezTo>
                  <a:cubicBezTo>
                    <a:pt x="221" y="319"/>
                    <a:pt x="230" y="310"/>
                    <a:pt x="230" y="293"/>
                  </a:cubicBezTo>
                  <a:cubicBezTo>
                    <a:pt x="230" y="275"/>
                    <a:pt x="212" y="266"/>
                    <a:pt x="194" y="2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wrap="none" lIns="121899" tIns="60949" rIns="121899" bIns="60949" anchor="ctr"/>
            <a:lstStyle/>
            <a:p>
              <a:pPr>
                <a:defRPr/>
              </a:pPr>
              <a:endParaRPr lang="id-ID" sz="24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5" name="Freeform 79">
              <a:extLst>
                <a:ext uri="{FF2B5EF4-FFF2-40B4-BE49-F238E27FC236}">
                  <a16:creationId xmlns:a16="http://schemas.microsoft.com/office/drawing/2014/main" id="{3A8AF720-911C-40E7-AAA0-98603E868D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82816" y="915183"/>
              <a:ext cx="336343" cy="332493"/>
            </a:xfrm>
            <a:custGeom>
              <a:avLst/>
              <a:gdLst>
                <a:gd name="T0" fmla="*/ 347593 w 479"/>
                <a:gd name="T1" fmla="*/ 0 h 471"/>
                <a:gd name="T2" fmla="*/ 347593 w 479"/>
                <a:gd name="T3" fmla="*/ 0 h 471"/>
                <a:gd name="T4" fmla="*/ 0 w 479"/>
                <a:gd name="T5" fmla="*/ 336348 h 471"/>
                <a:gd name="T6" fmla="*/ 347593 w 479"/>
                <a:gd name="T7" fmla="*/ 684344 h 471"/>
                <a:gd name="T8" fmla="*/ 692290 w 479"/>
                <a:gd name="T9" fmla="*/ 336348 h 471"/>
                <a:gd name="T10" fmla="*/ 347593 w 479"/>
                <a:gd name="T11" fmla="*/ 0 h 471"/>
                <a:gd name="T12" fmla="*/ 424353 w 479"/>
                <a:gd name="T13" fmla="*/ 232968 h 471"/>
                <a:gd name="T14" fmla="*/ 424353 w 479"/>
                <a:gd name="T15" fmla="*/ 232968 h 471"/>
                <a:gd name="T16" fmla="*/ 372214 w 479"/>
                <a:gd name="T17" fmla="*/ 232968 h 471"/>
                <a:gd name="T18" fmla="*/ 360628 w 479"/>
                <a:gd name="T19" fmla="*/ 259177 h 471"/>
                <a:gd name="T20" fmla="*/ 360628 w 479"/>
                <a:gd name="T21" fmla="*/ 283930 h 471"/>
                <a:gd name="T22" fmla="*/ 424353 w 479"/>
                <a:gd name="T23" fmla="*/ 283930 h 471"/>
                <a:gd name="T24" fmla="*/ 424353 w 479"/>
                <a:gd name="T25" fmla="*/ 349452 h 471"/>
                <a:gd name="T26" fmla="*/ 360628 w 479"/>
                <a:gd name="T27" fmla="*/ 349452 h 471"/>
                <a:gd name="T28" fmla="*/ 360628 w 479"/>
                <a:gd name="T29" fmla="*/ 503794 h 471"/>
                <a:gd name="T30" fmla="*/ 308489 w 479"/>
                <a:gd name="T31" fmla="*/ 503794 h 471"/>
                <a:gd name="T32" fmla="*/ 308489 w 479"/>
                <a:gd name="T33" fmla="*/ 349452 h 471"/>
                <a:gd name="T34" fmla="*/ 244764 w 479"/>
                <a:gd name="T35" fmla="*/ 349452 h 471"/>
                <a:gd name="T36" fmla="*/ 244764 w 479"/>
                <a:gd name="T37" fmla="*/ 283930 h 471"/>
                <a:gd name="T38" fmla="*/ 308489 w 479"/>
                <a:gd name="T39" fmla="*/ 283930 h 471"/>
                <a:gd name="T40" fmla="*/ 308489 w 479"/>
                <a:gd name="T41" fmla="*/ 259177 h 471"/>
                <a:gd name="T42" fmla="*/ 372214 w 479"/>
                <a:gd name="T43" fmla="*/ 182006 h 471"/>
                <a:gd name="T44" fmla="*/ 424353 w 479"/>
                <a:gd name="T45" fmla="*/ 182006 h 471"/>
                <a:gd name="T46" fmla="*/ 424353 w 479"/>
                <a:gd name="T47" fmla="*/ 232968 h 471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479" h="471">
                  <a:moveTo>
                    <a:pt x="240" y="0"/>
                  </a:moveTo>
                  <a:lnTo>
                    <a:pt x="240" y="0"/>
                  </a:lnTo>
                  <a:cubicBezTo>
                    <a:pt x="106" y="0"/>
                    <a:pt x="0" y="107"/>
                    <a:pt x="0" y="231"/>
                  </a:cubicBezTo>
                  <a:cubicBezTo>
                    <a:pt x="0" y="363"/>
                    <a:pt x="106" y="470"/>
                    <a:pt x="240" y="470"/>
                  </a:cubicBezTo>
                  <a:cubicBezTo>
                    <a:pt x="372" y="470"/>
                    <a:pt x="478" y="363"/>
                    <a:pt x="478" y="231"/>
                  </a:cubicBezTo>
                  <a:cubicBezTo>
                    <a:pt x="478" y="107"/>
                    <a:pt x="372" y="0"/>
                    <a:pt x="240" y="0"/>
                  </a:cubicBezTo>
                  <a:close/>
                  <a:moveTo>
                    <a:pt x="293" y="160"/>
                  </a:moveTo>
                  <a:lnTo>
                    <a:pt x="293" y="160"/>
                  </a:lnTo>
                  <a:cubicBezTo>
                    <a:pt x="257" y="160"/>
                    <a:pt x="257" y="160"/>
                    <a:pt x="257" y="160"/>
                  </a:cubicBezTo>
                  <a:cubicBezTo>
                    <a:pt x="257" y="160"/>
                    <a:pt x="249" y="169"/>
                    <a:pt x="249" y="178"/>
                  </a:cubicBezTo>
                  <a:cubicBezTo>
                    <a:pt x="249" y="195"/>
                    <a:pt x="249" y="195"/>
                    <a:pt x="249" y="195"/>
                  </a:cubicBezTo>
                  <a:cubicBezTo>
                    <a:pt x="293" y="195"/>
                    <a:pt x="293" y="195"/>
                    <a:pt x="293" y="195"/>
                  </a:cubicBezTo>
                  <a:cubicBezTo>
                    <a:pt x="293" y="240"/>
                    <a:pt x="293" y="240"/>
                    <a:pt x="293" y="240"/>
                  </a:cubicBezTo>
                  <a:cubicBezTo>
                    <a:pt x="249" y="240"/>
                    <a:pt x="249" y="240"/>
                    <a:pt x="249" y="240"/>
                  </a:cubicBezTo>
                  <a:cubicBezTo>
                    <a:pt x="249" y="346"/>
                    <a:pt x="249" y="346"/>
                    <a:pt x="249" y="346"/>
                  </a:cubicBezTo>
                  <a:cubicBezTo>
                    <a:pt x="213" y="346"/>
                    <a:pt x="213" y="346"/>
                    <a:pt x="213" y="346"/>
                  </a:cubicBezTo>
                  <a:cubicBezTo>
                    <a:pt x="213" y="240"/>
                    <a:pt x="213" y="240"/>
                    <a:pt x="213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9" y="195"/>
                    <a:pt x="169" y="195"/>
                    <a:pt x="169" y="195"/>
                  </a:cubicBezTo>
                  <a:cubicBezTo>
                    <a:pt x="213" y="195"/>
                    <a:pt x="213" y="195"/>
                    <a:pt x="213" y="195"/>
                  </a:cubicBezTo>
                  <a:cubicBezTo>
                    <a:pt x="213" y="178"/>
                    <a:pt x="213" y="178"/>
                    <a:pt x="213" y="178"/>
                  </a:cubicBezTo>
                  <a:cubicBezTo>
                    <a:pt x="213" y="151"/>
                    <a:pt x="230" y="125"/>
                    <a:pt x="257" y="125"/>
                  </a:cubicBezTo>
                  <a:cubicBezTo>
                    <a:pt x="293" y="125"/>
                    <a:pt x="293" y="125"/>
                    <a:pt x="293" y="125"/>
                  </a:cubicBezTo>
                  <a:lnTo>
                    <a:pt x="293" y="1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wrap="none" lIns="121899" tIns="60949" rIns="121899" bIns="60949" anchor="ctr"/>
            <a:lstStyle/>
            <a:p>
              <a:pPr>
                <a:defRPr/>
              </a:pPr>
              <a:endParaRPr lang="id-ID" sz="24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6" name="Freeform 86">
              <a:extLst>
                <a:ext uri="{FF2B5EF4-FFF2-40B4-BE49-F238E27FC236}">
                  <a16:creationId xmlns:a16="http://schemas.microsoft.com/office/drawing/2014/main" id="{0F3A53F0-287D-4CF6-B83B-0167F5851E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5243" y="915183"/>
              <a:ext cx="338648" cy="332492"/>
            </a:xfrm>
            <a:custGeom>
              <a:avLst/>
              <a:gdLst>
                <a:gd name="T0" fmla="*/ 347795 w 480"/>
                <a:gd name="T1" fmla="*/ 0 h 471"/>
                <a:gd name="T2" fmla="*/ 347795 w 480"/>
                <a:gd name="T3" fmla="*/ 0 h 471"/>
                <a:gd name="T4" fmla="*/ 0 w 480"/>
                <a:gd name="T5" fmla="*/ 336348 h 471"/>
                <a:gd name="T6" fmla="*/ 347795 w 480"/>
                <a:gd name="T7" fmla="*/ 684344 h 471"/>
                <a:gd name="T8" fmla="*/ 697045 w 480"/>
                <a:gd name="T9" fmla="*/ 336348 h 471"/>
                <a:gd name="T10" fmla="*/ 347795 w 480"/>
                <a:gd name="T11" fmla="*/ 0 h 471"/>
                <a:gd name="T12" fmla="*/ 490405 w 480"/>
                <a:gd name="T13" fmla="*/ 283930 h 471"/>
                <a:gd name="T14" fmla="*/ 490405 w 480"/>
                <a:gd name="T15" fmla="*/ 283930 h 471"/>
                <a:gd name="T16" fmla="*/ 490405 w 480"/>
                <a:gd name="T17" fmla="*/ 283930 h 471"/>
                <a:gd name="T18" fmla="*/ 296863 w 480"/>
                <a:gd name="T19" fmla="*/ 477585 h 471"/>
                <a:gd name="T20" fmla="*/ 193543 w 480"/>
                <a:gd name="T21" fmla="*/ 451376 h 471"/>
                <a:gd name="T22" fmla="*/ 206640 w 480"/>
                <a:gd name="T23" fmla="*/ 451376 h 471"/>
                <a:gd name="T24" fmla="*/ 296863 w 480"/>
                <a:gd name="T25" fmla="*/ 426623 h 471"/>
                <a:gd name="T26" fmla="*/ 232833 w 480"/>
                <a:gd name="T27" fmla="*/ 374205 h 471"/>
                <a:gd name="T28" fmla="*/ 245930 w 480"/>
                <a:gd name="T29" fmla="*/ 374205 h 471"/>
                <a:gd name="T30" fmla="*/ 259027 w 480"/>
                <a:gd name="T31" fmla="*/ 374205 h 471"/>
                <a:gd name="T32" fmla="*/ 206640 w 480"/>
                <a:gd name="T33" fmla="*/ 310139 h 471"/>
                <a:gd name="T34" fmla="*/ 206640 w 480"/>
                <a:gd name="T35" fmla="*/ 310139 h 471"/>
                <a:gd name="T36" fmla="*/ 232833 w 480"/>
                <a:gd name="T37" fmla="*/ 310139 h 471"/>
                <a:gd name="T38" fmla="*/ 206640 w 480"/>
                <a:gd name="T39" fmla="*/ 259177 h 471"/>
                <a:gd name="T40" fmla="*/ 219736 w 480"/>
                <a:gd name="T41" fmla="*/ 219864 h 471"/>
                <a:gd name="T42" fmla="*/ 347795 w 480"/>
                <a:gd name="T43" fmla="*/ 297034 h 471"/>
                <a:gd name="T44" fmla="*/ 347795 w 480"/>
                <a:gd name="T45" fmla="*/ 283930 h 471"/>
                <a:gd name="T46" fmla="*/ 424921 w 480"/>
                <a:gd name="T47" fmla="*/ 206759 h 471"/>
                <a:gd name="T48" fmla="*/ 464211 w 480"/>
                <a:gd name="T49" fmla="*/ 232968 h 471"/>
                <a:gd name="T50" fmla="*/ 516599 w 480"/>
                <a:gd name="T51" fmla="*/ 219864 h 471"/>
                <a:gd name="T52" fmla="*/ 490405 w 480"/>
                <a:gd name="T53" fmla="*/ 259177 h 471"/>
                <a:gd name="T54" fmla="*/ 529696 w 480"/>
                <a:gd name="T55" fmla="*/ 246073 h 471"/>
                <a:gd name="T56" fmla="*/ 490405 w 480"/>
                <a:gd name="T57" fmla="*/ 283930 h 471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0" t="0" r="r" b="b"/>
              <a:pathLst>
                <a:path w="480" h="471">
                  <a:moveTo>
                    <a:pt x="239" y="0"/>
                  </a:moveTo>
                  <a:lnTo>
                    <a:pt x="239" y="0"/>
                  </a:lnTo>
                  <a:cubicBezTo>
                    <a:pt x="107" y="0"/>
                    <a:pt x="0" y="107"/>
                    <a:pt x="0" y="231"/>
                  </a:cubicBezTo>
                  <a:cubicBezTo>
                    <a:pt x="0" y="363"/>
                    <a:pt x="107" y="470"/>
                    <a:pt x="239" y="470"/>
                  </a:cubicBezTo>
                  <a:cubicBezTo>
                    <a:pt x="372" y="470"/>
                    <a:pt x="479" y="363"/>
                    <a:pt x="479" y="231"/>
                  </a:cubicBezTo>
                  <a:cubicBezTo>
                    <a:pt x="479" y="107"/>
                    <a:pt x="372" y="0"/>
                    <a:pt x="239" y="0"/>
                  </a:cubicBezTo>
                  <a:close/>
                  <a:moveTo>
                    <a:pt x="337" y="195"/>
                  </a:moveTo>
                  <a:lnTo>
                    <a:pt x="337" y="195"/>
                  </a:lnTo>
                  <a:cubicBezTo>
                    <a:pt x="337" y="257"/>
                    <a:pt x="292" y="328"/>
                    <a:pt x="204" y="328"/>
                  </a:cubicBezTo>
                  <a:cubicBezTo>
                    <a:pt x="178" y="328"/>
                    <a:pt x="151" y="319"/>
                    <a:pt x="133" y="310"/>
                  </a:cubicBezTo>
                  <a:lnTo>
                    <a:pt x="142" y="310"/>
                  </a:lnTo>
                  <a:cubicBezTo>
                    <a:pt x="160" y="310"/>
                    <a:pt x="186" y="301"/>
                    <a:pt x="204" y="293"/>
                  </a:cubicBezTo>
                  <a:cubicBezTo>
                    <a:pt x="178" y="293"/>
                    <a:pt x="160" y="275"/>
                    <a:pt x="160" y="257"/>
                  </a:cubicBezTo>
                  <a:cubicBezTo>
                    <a:pt x="160" y="257"/>
                    <a:pt x="160" y="257"/>
                    <a:pt x="169" y="257"/>
                  </a:cubicBezTo>
                  <a:lnTo>
                    <a:pt x="178" y="257"/>
                  </a:lnTo>
                  <a:cubicBezTo>
                    <a:pt x="160" y="248"/>
                    <a:pt x="142" y="231"/>
                    <a:pt x="142" y="213"/>
                  </a:cubicBezTo>
                  <a:cubicBezTo>
                    <a:pt x="142" y="213"/>
                    <a:pt x="151" y="213"/>
                    <a:pt x="160" y="213"/>
                  </a:cubicBezTo>
                  <a:cubicBezTo>
                    <a:pt x="151" y="204"/>
                    <a:pt x="142" y="195"/>
                    <a:pt x="142" y="178"/>
                  </a:cubicBezTo>
                  <a:cubicBezTo>
                    <a:pt x="142" y="169"/>
                    <a:pt x="142" y="160"/>
                    <a:pt x="151" y="151"/>
                  </a:cubicBezTo>
                  <a:cubicBezTo>
                    <a:pt x="169" y="178"/>
                    <a:pt x="204" y="204"/>
                    <a:pt x="239" y="204"/>
                  </a:cubicBezTo>
                  <a:cubicBezTo>
                    <a:pt x="239" y="195"/>
                    <a:pt x="239" y="195"/>
                    <a:pt x="239" y="195"/>
                  </a:cubicBezTo>
                  <a:cubicBezTo>
                    <a:pt x="239" y="169"/>
                    <a:pt x="266" y="142"/>
                    <a:pt x="292" y="142"/>
                  </a:cubicBezTo>
                  <a:cubicBezTo>
                    <a:pt x="301" y="142"/>
                    <a:pt x="319" y="151"/>
                    <a:pt x="319" y="160"/>
                  </a:cubicBezTo>
                  <a:cubicBezTo>
                    <a:pt x="337" y="160"/>
                    <a:pt x="346" y="151"/>
                    <a:pt x="355" y="151"/>
                  </a:cubicBezTo>
                  <a:cubicBezTo>
                    <a:pt x="346" y="160"/>
                    <a:pt x="346" y="169"/>
                    <a:pt x="337" y="178"/>
                  </a:cubicBezTo>
                  <a:cubicBezTo>
                    <a:pt x="346" y="178"/>
                    <a:pt x="355" y="169"/>
                    <a:pt x="364" y="169"/>
                  </a:cubicBezTo>
                  <a:cubicBezTo>
                    <a:pt x="355" y="178"/>
                    <a:pt x="346" y="187"/>
                    <a:pt x="337" y="19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wrap="none" lIns="121899" tIns="60949" rIns="121899" bIns="60949" anchor="ctr"/>
            <a:lstStyle/>
            <a:p>
              <a:pPr>
                <a:defRPr/>
              </a:pPr>
              <a:endParaRPr lang="id-ID" sz="24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81231AD-66CA-4810-8FBB-0CD1BE6FFE51}"/>
              </a:ext>
            </a:extLst>
          </p:cNvPr>
          <p:cNvSpPr txBox="1"/>
          <p:nvPr/>
        </p:nvSpPr>
        <p:spPr>
          <a:xfrm>
            <a:off x="8297984" y="6348031"/>
            <a:ext cx="5129213" cy="3077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sz="1400" b="1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 Technaut Education </a:t>
            </a:r>
            <a:r>
              <a:rPr lang="en-US" sz="1400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| www.technaut.co</a:t>
            </a:r>
            <a:endParaRPr lang="en-US" sz="1400" dirty="0">
              <a:solidFill>
                <a:srgbClr val="002060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F8A252-B2E6-4C3B-A9F5-89696484B806}"/>
              </a:ext>
            </a:extLst>
          </p:cNvPr>
          <p:cNvSpPr txBox="1"/>
          <p:nvPr/>
        </p:nvSpPr>
        <p:spPr>
          <a:xfrm>
            <a:off x="6864624" y="373261"/>
            <a:ext cx="5129213" cy="3077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1400" b="1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 Technaut Education </a:t>
            </a:r>
            <a:r>
              <a:rPr lang="en-US" sz="1400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| www.technaut.co</a:t>
            </a:r>
            <a:endParaRPr lang="en-US" sz="1400" dirty="0">
              <a:solidFill>
                <a:srgbClr val="002060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849563-20DC-4150-AA59-29E62BB296CD}"/>
              </a:ext>
            </a:extLst>
          </p:cNvPr>
          <p:cNvSpPr txBox="1"/>
          <p:nvPr/>
        </p:nvSpPr>
        <p:spPr>
          <a:xfrm rot="16200000">
            <a:off x="-1026734" y="2862563"/>
            <a:ext cx="3267905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spc="300">
                <a:solidFill>
                  <a:schemeClr val="bg1">
                    <a:lumMod val="50000"/>
                  </a:schemeClr>
                </a:solidFill>
                <a:latin typeface="+mj-lt"/>
              </a:rPr>
              <a:t>BIG DATA INTRODUCTION</a:t>
            </a:r>
            <a:endParaRPr lang="en-US" sz="1000" spc="3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89E69B-86DB-497D-BCC7-27E90E72C4E6}"/>
              </a:ext>
            </a:extLst>
          </p:cNvPr>
          <p:cNvCxnSpPr>
            <a:cxnSpLocks/>
          </p:cNvCxnSpPr>
          <p:nvPr/>
        </p:nvCxnSpPr>
        <p:spPr>
          <a:xfrm>
            <a:off x="606425" y="4876800"/>
            <a:ext cx="0" cy="1974851"/>
          </a:xfrm>
          <a:prstGeom prst="line">
            <a:avLst/>
          </a:prstGeom>
          <a:ln>
            <a:solidFill>
              <a:srgbClr val="0044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>
            <a:extLst>
              <a:ext uri="{FF2B5EF4-FFF2-40B4-BE49-F238E27FC236}">
                <a16:creationId xmlns:a16="http://schemas.microsoft.com/office/drawing/2014/main" id="{BA794135-3EC7-4370-82E6-8FDDA792C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16" y="1046922"/>
            <a:ext cx="8179628" cy="954156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004483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Ethical Concerns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8FC071-8C18-4C04-A387-EBB8CCB81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115" y="2001078"/>
            <a:ext cx="9707372" cy="4175884"/>
          </a:xfrm>
        </p:spPr>
        <p:txBody>
          <a:bodyPr>
            <a:normAutofit/>
          </a:bodyPr>
          <a:lstStyle/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Pengumpulan data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Penyimpanan data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Data Sharing, Reuse, Replicability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Re-Identification dan Consent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Unknown emerging issues</a:t>
            </a:r>
          </a:p>
        </p:txBody>
      </p:sp>
    </p:spTree>
    <p:extLst>
      <p:ext uri="{BB962C8B-B14F-4D97-AF65-F5344CB8AC3E}">
        <p14:creationId xmlns:p14="http://schemas.microsoft.com/office/powerpoint/2010/main" val="1261756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F8A252-B2E6-4C3B-A9F5-89696484B806}"/>
              </a:ext>
            </a:extLst>
          </p:cNvPr>
          <p:cNvSpPr txBox="1"/>
          <p:nvPr/>
        </p:nvSpPr>
        <p:spPr>
          <a:xfrm>
            <a:off x="6864624" y="373261"/>
            <a:ext cx="5129213" cy="3077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1400" b="1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 Technaut Education </a:t>
            </a:r>
            <a:r>
              <a:rPr lang="en-US" sz="1400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| www.technaut.co</a:t>
            </a:r>
            <a:endParaRPr lang="en-US" sz="1400" dirty="0">
              <a:solidFill>
                <a:srgbClr val="002060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849563-20DC-4150-AA59-29E62BB296CD}"/>
              </a:ext>
            </a:extLst>
          </p:cNvPr>
          <p:cNvSpPr txBox="1"/>
          <p:nvPr/>
        </p:nvSpPr>
        <p:spPr>
          <a:xfrm rot="16200000">
            <a:off x="-1026734" y="2862563"/>
            <a:ext cx="3267905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spc="300">
                <a:solidFill>
                  <a:schemeClr val="bg1">
                    <a:lumMod val="50000"/>
                  </a:schemeClr>
                </a:solidFill>
                <a:latin typeface="+mj-lt"/>
              </a:rPr>
              <a:t>BIG DATA INTRODUCTION</a:t>
            </a:r>
            <a:endParaRPr lang="en-US" sz="1000" spc="3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89E69B-86DB-497D-BCC7-27E90E72C4E6}"/>
              </a:ext>
            </a:extLst>
          </p:cNvPr>
          <p:cNvCxnSpPr>
            <a:cxnSpLocks/>
          </p:cNvCxnSpPr>
          <p:nvPr/>
        </p:nvCxnSpPr>
        <p:spPr>
          <a:xfrm>
            <a:off x="606425" y="4876800"/>
            <a:ext cx="0" cy="1974851"/>
          </a:xfrm>
          <a:prstGeom prst="line">
            <a:avLst/>
          </a:prstGeom>
          <a:ln>
            <a:solidFill>
              <a:srgbClr val="0044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>
            <a:extLst>
              <a:ext uri="{FF2B5EF4-FFF2-40B4-BE49-F238E27FC236}">
                <a16:creationId xmlns:a16="http://schemas.microsoft.com/office/drawing/2014/main" id="{BA794135-3EC7-4370-82E6-8FDDA792C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16" y="1046922"/>
            <a:ext cx="8179628" cy="954156"/>
          </a:xfrm>
        </p:spPr>
        <p:txBody>
          <a:bodyPr>
            <a:normAutofit fontScale="90000"/>
          </a:bodyPr>
          <a:lstStyle/>
          <a:p>
            <a:r>
              <a:rPr lang="en-US" b="1">
                <a:solidFill>
                  <a:srgbClr val="004483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Contoh Pelanggaran Etika dalam Pemanfaatan Big Data Analytic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8FC071-8C18-4C04-A387-EBB8CCB81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114" y="2001078"/>
            <a:ext cx="10140753" cy="4175884"/>
          </a:xfrm>
        </p:spPr>
        <p:txBody>
          <a:bodyPr>
            <a:normAutofit/>
          </a:bodyPr>
          <a:lstStyle/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ID" sz="2000"/>
              <a:t>Skandal yang melibatkan pengumpulan informasi pribadi 87 juta pengguna Facebook oleh Cambridge Analytica pada tahun 2014.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Wikileaks, media massa internasional yang mengungkapkan dokumen-dokumen rahasia negara dan perusahaan kepada publik melalui situs webnya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Pada tahun 2012, LinkedIn mengumumkan bahwa 6,5 juta kata sandi yang tidak terkait (hash SHA-1) dicuri oleh penyerang dan diposting ke forum hacker Rusia.</a:t>
            </a:r>
          </a:p>
        </p:txBody>
      </p:sp>
    </p:spTree>
    <p:extLst>
      <p:ext uri="{BB962C8B-B14F-4D97-AF65-F5344CB8AC3E}">
        <p14:creationId xmlns:p14="http://schemas.microsoft.com/office/powerpoint/2010/main" val="2667808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F8A252-B2E6-4C3B-A9F5-89696484B806}"/>
              </a:ext>
            </a:extLst>
          </p:cNvPr>
          <p:cNvSpPr txBox="1"/>
          <p:nvPr/>
        </p:nvSpPr>
        <p:spPr>
          <a:xfrm>
            <a:off x="6864624" y="373261"/>
            <a:ext cx="5129213" cy="3077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1400" b="1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 Technaut Education </a:t>
            </a:r>
            <a:r>
              <a:rPr lang="en-US" sz="1400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| www.technaut.co</a:t>
            </a:r>
            <a:endParaRPr lang="en-US" sz="1400" dirty="0">
              <a:solidFill>
                <a:srgbClr val="002060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849563-20DC-4150-AA59-29E62BB296CD}"/>
              </a:ext>
            </a:extLst>
          </p:cNvPr>
          <p:cNvSpPr txBox="1"/>
          <p:nvPr/>
        </p:nvSpPr>
        <p:spPr>
          <a:xfrm rot="16200000">
            <a:off x="-1026734" y="2862563"/>
            <a:ext cx="3267905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spc="300">
                <a:solidFill>
                  <a:schemeClr val="bg1">
                    <a:lumMod val="50000"/>
                  </a:schemeClr>
                </a:solidFill>
                <a:latin typeface="+mj-lt"/>
              </a:rPr>
              <a:t>BIG DATA INTRODUCTION</a:t>
            </a:r>
            <a:endParaRPr lang="en-US" sz="1000" spc="3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89E69B-86DB-497D-BCC7-27E90E72C4E6}"/>
              </a:ext>
            </a:extLst>
          </p:cNvPr>
          <p:cNvCxnSpPr>
            <a:cxnSpLocks/>
          </p:cNvCxnSpPr>
          <p:nvPr/>
        </p:nvCxnSpPr>
        <p:spPr>
          <a:xfrm>
            <a:off x="606425" y="4876800"/>
            <a:ext cx="0" cy="1974851"/>
          </a:xfrm>
          <a:prstGeom prst="line">
            <a:avLst/>
          </a:prstGeom>
          <a:ln>
            <a:solidFill>
              <a:srgbClr val="0044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>
            <a:extLst>
              <a:ext uri="{FF2B5EF4-FFF2-40B4-BE49-F238E27FC236}">
                <a16:creationId xmlns:a16="http://schemas.microsoft.com/office/drawing/2014/main" id="{BA794135-3EC7-4370-82E6-8FDDA792C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16" y="1046922"/>
            <a:ext cx="8179628" cy="954156"/>
          </a:xfrm>
        </p:spPr>
        <p:txBody>
          <a:bodyPr/>
          <a:lstStyle/>
          <a:p>
            <a:r>
              <a:rPr lang="en-US" b="1">
                <a:solidFill>
                  <a:srgbClr val="004483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Kita semua adalah sumber data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8FC071-8C18-4C04-A387-EBB8CCB81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116" y="2001078"/>
            <a:ext cx="4318516" cy="4175884"/>
          </a:xfrm>
        </p:spPr>
        <p:txBody>
          <a:bodyPr>
            <a:normAutofit/>
          </a:bodyPr>
          <a:lstStyle/>
          <a:p>
            <a:pPr marL="407988" indent="-387350"/>
            <a:r>
              <a:rPr lang="en-US" sz="1800"/>
              <a:t>Berapa banyak data yang Anda hasilkan setiap hari, berapa banyak data yang diproduksi setiap hari yang berhubungan dengan Anda. </a:t>
            </a:r>
          </a:p>
          <a:p>
            <a:pPr marL="407988" indent="-387350"/>
            <a:r>
              <a:rPr lang="en-US" sz="1800"/>
              <a:t>Data yang tidak terstruktur dan bagian-bagian informasi yang tampaknya tidak relevan. "Data dapat berguna atau sangat anonim, tetapi tidak pernah keduanya." ~ Paul Ohm </a:t>
            </a:r>
          </a:p>
          <a:p>
            <a:pPr marL="407988" indent="-387350"/>
            <a:r>
              <a:rPr lang="en-US" sz="1800"/>
              <a:t>Big Data itu sendiri, seperti semua teknologi, adalah netral secara etis. Namun, penggunaannya belum tentu.</a:t>
            </a:r>
            <a:endParaRPr lang="en-US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41443BE-145E-8842-82D0-CEF78AF785A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69280" y="2001078"/>
            <a:ext cx="5916295" cy="31224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F8A252-B2E6-4C3B-A9F5-89696484B806}"/>
              </a:ext>
            </a:extLst>
          </p:cNvPr>
          <p:cNvSpPr txBox="1"/>
          <p:nvPr/>
        </p:nvSpPr>
        <p:spPr>
          <a:xfrm>
            <a:off x="6864624" y="373261"/>
            <a:ext cx="5129213" cy="3077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1400" b="1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 Technaut Education </a:t>
            </a:r>
            <a:r>
              <a:rPr lang="en-US" sz="1400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| www.technaut.co</a:t>
            </a:r>
            <a:endParaRPr lang="en-US" sz="1400" dirty="0">
              <a:solidFill>
                <a:srgbClr val="002060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849563-20DC-4150-AA59-29E62BB296CD}"/>
              </a:ext>
            </a:extLst>
          </p:cNvPr>
          <p:cNvSpPr txBox="1"/>
          <p:nvPr/>
        </p:nvSpPr>
        <p:spPr>
          <a:xfrm rot="16200000">
            <a:off x="-1026734" y="2862563"/>
            <a:ext cx="3267905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spc="300">
                <a:solidFill>
                  <a:schemeClr val="bg1">
                    <a:lumMod val="50000"/>
                  </a:schemeClr>
                </a:solidFill>
                <a:latin typeface="+mj-lt"/>
              </a:rPr>
              <a:t>BIG DATA INTRODUCTION</a:t>
            </a:r>
            <a:endParaRPr lang="en-US" sz="1000" spc="3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89E69B-86DB-497D-BCC7-27E90E72C4E6}"/>
              </a:ext>
            </a:extLst>
          </p:cNvPr>
          <p:cNvCxnSpPr>
            <a:cxnSpLocks/>
          </p:cNvCxnSpPr>
          <p:nvPr/>
        </p:nvCxnSpPr>
        <p:spPr>
          <a:xfrm>
            <a:off x="606425" y="4876800"/>
            <a:ext cx="0" cy="1974851"/>
          </a:xfrm>
          <a:prstGeom prst="line">
            <a:avLst/>
          </a:prstGeom>
          <a:ln>
            <a:solidFill>
              <a:srgbClr val="0044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>
            <a:extLst>
              <a:ext uri="{FF2B5EF4-FFF2-40B4-BE49-F238E27FC236}">
                <a16:creationId xmlns:a16="http://schemas.microsoft.com/office/drawing/2014/main" id="{BA794135-3EC7-4370-82E6-8FDDA792C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16" y="1046922"/>
            <a:ext cx="8179628" cy="954156"/>
          </a:xfrm>
        </p:spPr>
        <p:txBody>
          <a:bodyPr/>
          <a:lstStyle/>
          <a:p>
            <a:r>
              <a:rPr lang="en-US" b="1">
                <a:solidFill>
                  <a:srgbClr val="004483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Do you feel it?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8FC071-8C18-4C04-A387-EBB8CCB81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115" y="2001078"/>
            <a:ext cx="8378435" cy="4175884"/>
          </a:xfrm>
        </p:spPr>
        <p:txBody>
          <a:bodyPr>
            <a:normAutofit/>
          </a:bodyPr>
          <a:lstStyle/>
          <a:p>
            <a:pPr marL="407988" indent="-387350"/>
            <a:r>
              <a:rPr lang="en-US" sz="1800"/>
              <a:t>Bisakah Anda tahu kapan perilaku Anda diubah oleh seseorang yang menggunakan data dalam  “Big Data”? </a:t>
            </a:r>
          </a:p>
          <a:p>
            <a:pPr marL="407988" indent="-387350"/>
            <a:r>
              <a:rPr lang="en-US" sz="1800"/>
              <a:t>Bayangkan berapa banyak “pihak” yang memiliki data Anda berdasarkan jejak digital yang anda tinggalkan</a:t>
            </a:r>
          </a:p>
          <a:p>
            <a:pPr marL="407988" indent="-387350"/>
            <a:r>
              <a:rPr lang="en-US" sz="1800"/>
              <a:t>Bahkan transaksi paling sederhana menghasilkan data yang ditransfer, diproses atau disimpan oleh beberapa, apakah Anda mengetahuinya?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544720-213A-7B4A-99D9-73D526A251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7794675" y="3423708"/>
            <a:ext cx="2711366" cy="3260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887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F8A252-B2E6-4C3B-A9F5-89696484B806}"/>
              </a:ext>
            </a:extLst>
          </p:cNvPr>
          <p:cNvSpPr txBox="1"/>
          <p:nvPr/>
        </p:nvSpPr>
        <p:spPr>
          <a:xfrm>
            <a:off x="6864624" y="373261"/>
            <a:ext cx="5129213" cy="3077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1400" b="1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 Technaut Education </a:t>
            </a:r>
            <a:r>
              <a:rPr lang="en-US" sz="1400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| www.technaut.co</a:t>
            </a:r>
            <a:endParaRPr lang="en-US" sz="1400" dirty="0">
              <a:solidFill>
                <a:srgbClr val="002060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849563-20DC-4150-AA59-29E62BB296CD}"/>
              </a:ext>
            </a:extLst>
          </p:cNvPr>
          <p:cNvSpPr txBox="1"/>
          <p:nvPr/>
        </p:nvSpPr>
        <p:spPr>
          <a:xfrm rot="16200000">
            <a:off x="-1026734" y="2862563"/>
            <a:ext cx="3267905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spc="300">
                <a:solidFill>
                  <a:schemeClr val="bg1">
                    <a:lumMod val="50000"/>
                  </a:schemeClr>
                </a:solidFill>
                <a:latin typeface="+mj-lt"/>
              </a:rPr>
              <a:t>BIG DATA INTRODUCTION</a:t>
            </a:r>
            <a:endParaRPr lang="en-US" sz="1000" spc="3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89E69B-86DB-497D-BCC7-27E90E72C4E6}"/>
              </a:ext>
            </a:extLst>
          </p:cNvPr>
          <p:cNvCxnSpPr>
            <a:cxnSpLocks/>
          </p:cNvCxnSpPr>
          <p:nvPr/>
        </p:nvCxnSpPr>
        <p:spPr>
          <a:xfrm>
            <a:off x="606425" y="4876800"/>
            <a:ext cx="0" cy="1974851"/>
          </a:xfrm>
          <a:prstGeom prst="line">
            <a:avLst/>
          </a:prstGeom>
          <a:ln>
            <a:solidFill>
              <a:srgbClr val="0044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>
            <a:extLst>
              <a:ext uri="{FF2B5EF4-FFF2-40B4-BE49-F238E27FC236}">
                <a16:creationId xmlns:a16="http://schemas.microsoft.com/office/drawing/2014/main" id="{BA794135-3EC7-4370-82E6-8FDDA792C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16" y="1046922"/>
            <a:ext cx="8179628" cy="954156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004483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Big Data dan Kontrol Manusia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8FC071-8C18-4C04-A387-EBB8CCB81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115" y="2001078"/>
            <a:ext cx="9953745" cy="4175884"/>
          </a:xfrm>
        </p:spPr>
        <p:txBody>
          <a:bodyPr>
            <a:normAutofit/>
          </a:bodyPr>
          <a:lstStyle/>
          <a:p>
            <a:pPr marL="407988" indent="-387350"/>
            <a:r>
              <a:rPr lang="en-US" sz="1800"/>
              <a:t>Targeted ads dan customer suggestion dihasilkan dari proses Big Data Analytics yang dapat memprediksi perilaku manusia secara akurat </a:t>
            </a:r>
          </a:p>
          <a:p>
            <a:pPr marL="407988" indent="-387350"/>
            <a:r>
              <a:rPr lang="en-US" sz="1800"/>
              <a:t>Konsumen di masa depan akan semakin dimediasi dan perusahaan semakin diuntungkan dengan memanfaatkan mediasi itu</a:t>
            </a:r>
          </a:p>
          <a:p>
            <a:pPr marL="407988" indent="-387350"/>
            <a:r>
              <a:rPr lang="en-US" sz="1800"/>
              <a:t>Driverless Vehicle yang dapat melakukan prediksi dan penyelamatan kecelakaan di luar kendali refleks atau indera manusia</a:t>
            </a:r>
          </a:p>
          <a:p>
            <a:pPr marL="407988" indent="-387350"/>
            <a:r>
              <a:rPr lang="en-US" sz="1800"/>
              <a:t>Analisis prediktif, sudah selevel dengan film “Minority Report” </a:t>
            </a:r>
          </a:p>
          <a:p>
            <a:pPr marL="407988" indent="-387350"/>
            <a:r>
              <a:rPr lang="en-US" sz="1800"/>
              <a:t>Kehidupan kita sedikit tergantung pada robot yang ada saat ini, berapa banyak lagi yang kita butuhkan?</a:t>
            </a:r>
          </a:p>
        </p:txBody>
      </p:sp>
    </p:spTree>
    <p:extLst>
      <p:ext uri="{BB962C8B-B14F-4D97-AF65-F5344CB8AC3E}">
        <p14:creationId xmlns:p14="http://schemas.microsoft.com/office/powerpoint/2010/main" val="1935578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F8A252-B2E6-4C3B-A9F5-89696484B806}"/>
              </a:ext>
            </a:extLst>
          </p:cNvPr>
          <p:cNvSpPr txBox="1"/>
          <p:nvPr/>
        </p:nvSpPr>
        <p:spPr>
          <a:xfrm>
            <a:off x="6864624" y="373261"/>
            <a:ext cx="5129213" cy="3077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1400" b="1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 Technaut Education </a:t>
            </a:r>
            <a:r>
              <a:rPr lang="en-US" sz="1400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| www.technaut.co</a:t>
            </a:r>
            <a:endParaRPr lang="en-US" sz="1400" dirty="0">
              <a:solidFill>
                <a:srgbClr val="002060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849563-20DC-4150-AA59-29E62BB296CD}"/>
              </a:ext>
            </a:extLst>
          </p:cNvPr>
          <p:cNvSpPr txBox="1"/>
          <p:nvPr/>
        </p:nvSpPr>
        <p:spPr>
          <a:xfrm rot="16200000">
            <a:off x="-1026734" y="2862563"/>
            <a:ext cx="3267905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spc="300">
                <a:solidFill>
                  <a:schemeClr val="bg1">
                    <a:lumMod val="50000"/>
                  </a:schemeClr>
                </a:solidFill>
                <a:latin typeface="+mj-lt"/>
              </a:rPr>
              <a:t>BIG DATA INTRODUCTION</a:t>
            </a:r>
            <a:endParaRPr lang="en-US" sz="1000" spc="3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89E69B-86DB-497D-BCC7-27E90E72C4E6}"/>
              </a:ext>
            </a:extLst>
          </p:cNvPr>
          <p:cNvCxnSpPr>
            <a:cxnSpLocks/>
          </p:cNvCxnSpPr>
          <p:nvPr/>
        </p:nvCxnSpPr>
        <p:spPr>
          <a:xfrm>
            <a:off x="606425" y="4876800"/>
            <a:ext cx="0" cy="1974851"/>
          </a:xfrm>
          <a:prstGeom prst="line">
            <a:avLst/>
          </a:prstGeom>
          <a:ln>
            <a:solidFill>
              <a:srgbClr val="0044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>
            <a:extLst>
              <a:ext uri="{FF2B5EF4-FFF2-40B4-BE49-F238E27FC236}">
                <a16:creationId xmlns:a16="http://schemas.microsoft.com/office/drawing/2014/main" id="{BA794135-3EC7-4370-82E6-8FDDA792C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16" y="1046922"/>
            <a:ext cx="8179628" cy="954156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004483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Empat Aspek Etis dalam Big Data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8FC071-8C18-4C04-A387-EBB8CCB81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116" y="2001078"/>
            <a:ext cx="5562100" cy="4175884"/>
          </a:xfrm>
        </p:spPr>
        <p:txBody>
          <a:bodyPr>
            <a:normAutofit/>
          </a:bodyPr>
          <a:lstStyle/>
          <a:p>
            <a:pPr marL="407988" indent="-387350">
              <a:spcBef>
                <a:spcPts val="0"/>
              </a:spcBef>
            </a:pPr>
            <a:r>
              <a:rPr lang="en-US" sz="1800" b="1"/>
              <a:t>Identity </a:t>
            </a:r>
          </a:p>
          <a:p>
            <a:pPr marL="446088" indent="-34925">
              <a:spcBef>
                <a:spcPts val="0"/>
              </a:spcBef>
              <a:buNone/>
            </a:pPr>
            <a:r>
              <a:rPr lang="en-US" sz="1800"/>
              <a:t>» Apakah eksitensi dunia nyata identik dengan eksistensi di dunia maya? </a:t>
            </a:r>
          </a:p>
          <a:p>
            <a:pPr marL="407988" indent="-387350"/>
            <a:r>
              <a:rPr lang="en-US" sz="1800" b="1"/>
              <a:t>Privacy </a:t>
            </a:r>
          </a:p>
          <a:p>
            <a:pPr marL="411163" indent="0">
              <a:spcBef>
                <a:spcPts val="0"/>
              </a:spcBef>
              <a:buNone/>
            </a:pPr>
            <a:r>
              <a:rPr lang="en-US" sz="1800"/>
              <a:t>» Siapa yang memiliki akses terhadap data yang Anda miliki? </a:t>
            </a:r>
          </a:p>
          <a:p>
            <a:pPr marL="407988" indent="-387350"/>
            <a:r>
              <a:rPr lang="en-US" sz="1800" b="1"/>
              <a:t>Ownership</a:t>
            </a:r>
          </a:p>
          <a:p>
            <a:pPr marL="411163" indent="0">
              <a:spcBef>
                <a:spcPts val="0"/>
              </a:spcBef>
              <a:buNone/>
            </a:pPr>
            <a:r>
              <a:rPr lang="en-US" sz="1800"/>
              <a:t>» Apa yang kita dapatkan dari memiliki data tentang diri kita sendiri? </a:t>
            </a:r>
          </a:p>
          <a:p>
            <a:pPr marL="407988" indent="-387350"/>
            <a:r>
              <a:rPr lang="en-US" sz="1800" b="1"/>
              <a:t>Reputation </a:t>
            </a:r>
          </a:p>
          <a:p>
            <a:pPr marL="411163" indent="0">
              <a:spcBef>
                <a:spcPts val="0"/>
              </a:spcBef>
              <a:buNone/>
            </a:pPr>
            <a:r>
              <a:rPr lang="en-US" sz="1800"/>
              <a:t>» Bagaimana kita dapat menentukan apa dan siapa pihak yang layak dipercaya?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CA5000-35FA-464E-A0BB-92BE8F1EBB6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93906" y="1777972"/>
            <a:ext cx="4051173" cy="389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317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F8A252-B2E6-4C3B-A9F5-89696484B806}"/>
              </a:ext>
            </a:extLst>
          </p:cNvPr>
          <p:cNvSpPr txBox="1"/>
          <p:nvPr/>
        </p:nvSpPr>
        <p:spPr>
          <a:xfrm>
            <a:off x="6864624" y="373261"/>
            <a:ext cx="5129213" cy="3077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1400" b="1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 Technaut Education </a:t>
            </a:r>
            <a:r>
              <a:rPr lang="en-US" sz="1400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| www.technaut.co</a:t>
            </a:r>
            <a:endParaRPr lang="en-US" sz="1400" dirty="0">
              <a:solidFill>
                <a:srgbClr val="002060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849563-20DC-4150-AA59-29E62BB296CD}"/>
              </a:ext>
            </a:extLst>
          </p:cNvPr>
          <p:cNvSpPr txBox="1"/>
          <p:nvPr/>
        </p:nvSpPr>
        <p:spPr>
          <a:xfrm rot="16200000">
            <a:off x="-1026734" y="2862563"/>
            <a:ext cx="3267905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spc="300">
                <a:solidFill>
                  <a:schemeClr val="bg1">
                    <a:lumMod val="50000"/>
                  </a:schemeClr>
                </a:solidFill>
                <a:latin typeface="+mj-lt"/>
              </a:rPr>
              <a:t>BIG DATA INTRODUCTION</a:t>
            </a:r>
            <a:endParaRPr lang="en-US" sz="1000" spc="3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89E69B-86DB-497D-BCC7-27E90E72C4E6}"/>
              </a:ext>
            </a:extLst>
          </p:cNvPr>
          <p:cNvCxnSpPr>
            <a:cxnSpLocks/>
          </p:cNvCxnSpPr>
          <p:nvPr/>
        </p:nvCxnSpPr>
        <p:spPr>
          <a:xfrm>
            <a:off x="606425" y="4876800"/>
            <a:ext cx="0" cy="1974851"/>
          </a:xfrm>
          <a:prstGeom prst="line">
            <a:avLst/>
          </a:prstGeom>
          <a:ln>
            <a:solidFill>
              <a:srgbClr val="0044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>
            <a:extLst>
              <a:ext uri="{FF2B5EF4-FFF2-40B4-BE49-F238E27FC236}">
                <a16:creationId xmlns:a16="http://schemas.microsoft.com/office/drawing/2014/main" id="{BA794135-3EC7-4370-82E6-8FDDA792C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16" y="1046922"/>
            <a:ext cx="8179628" cy="954156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004483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Identity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8FC071-8C18-4C04-A387-EBB8CCB81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115" y="2001078"/>
            <a:ext cx="9707372" cy="4175884"/>
          </a:xfrm>
        </p:spPr>
        <p:txBody>
          <a:bodyPr>
            <a:normAutofit/>
          </a:bodyPr>
          <a:lstStyle/>
          <a:p>
            <a:pPr marL="407988" indent="-387350">
              <a:spcBef>
                <a:spcPts val="0"/>
              </a:spcBef>
            </a:pPr>
            <a:r>
              <a:rPr lang="en-US" sz="1800"/>
              <a:t>Identitas seseorang di dunia moder bersifat multi-facet, yang berarti ada catatan yang disimpan tentang seorang individu di banyak tempat yang berbeda, baik online maupun offline. </a:t>
            </a:r>
          </a:p>
          <a:p>
            <a:pPr marL="20638" indent="0">
              <a:spcBef>
                <a:spcPts val="0"/>
              </a:spcBef>
              <a:buNone/>
            </a:pPr>
            <a:endParaRPr lang="en-US" sz="1800"/>
          </a:p>
          <a:p>
            <a:pPr marL="407988" indent="-387350">
              <a:spcBef>
                <a:spcPts val="0"/>
              </a:spcBef>
            </a:pPr>
            <a:r>
              <a:rPr lang="en-US" sz="1800"/>
              <a:t>Sudah banyak proyek analisis data yang melibatkan pengumpulan dan kuantifikasi catatan-catatan identitas seseorang yang tersebar di berbagai tempat.</a:t>
            </a:r>
          </a:p>
          <a:p>
            <a:pPr marL="20638" indent="0">
              <a:spcBef>
                <a:spcPts val="0"/>
              </a:spcBef>
              <a:buNone/>
            </a:pPr>
            <a:endParaRPr lang="en-US" sz="1800"/>
          </a:p>
          <a:p>
            <a:pPr marL="407988" indent="-387350">
              <a:spcBef>
                <a:spcPts val="0"/>
              </a:spcBef>
            </a:pPr>
            <a:r>
              <a:rPr lang="en-US" sz="1800"/>
              <a:t>Sebagian besar proses dan hasil analisis data tersebut terjadi tanpa partisipasi langsung dari pemilik informasi dari identitas yang terlibat.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6E19A6-DC90-104F-93B0-D81EB200D32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87976" y="4205858"/>
            <a:ext cx="2738501" cy="273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936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F8A252-B2E6-4C3B-A9F5-89696484B806}"/>
              </a:ext>
            </a:extLst>
          </p:cNvPr>
          <p:cNvSpPr txBox="1"/>
          <p:nvPr/>
        </p:nvSpPr>
        <p:spPr>
          <a:xfrm>
            <a:off x="6864624" y="373261"/>
            <a:ext cx="5129213" cy="3077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1400" b="1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 Technaut Education </a:t>
            </a:r>
            <a:r>
              <a:rPr lang="en-US" sz="1400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| www.technaut.co</a:t>
            </a:r>
            <a:endParaRPr lang="en-US" sz="1400" dirty="0">
              <a:solidFill>
                <a:srgbClr val="002060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849563-20DC-4150-AA59-29E62BB296CD}"/>
              </a:ext>
            </a:extLst>
          </p:cNvPr>
          <p:cNvSpPr txBox="1"/>
          <p:nvPr/>
        </p:nvSpPr>
        <p:spPr>
          <a:xfrm rot="16200000">
            <a:off x="-1026734" y="2862563"/>
            <a:ext cx="3267905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spc="300">
                <a:solidFill>
                  <a:schemeClr val="bg1">
                    <a:lumMod val="50000"/>
                  </a:schemeClr>
                </a:solidFill>
                <a:latin typeface="+mj-lt"/>
              </a:rPr>
              <a:t>BIG DATA INTRODUCTION</a:t>
            </a:r>
            <a:endParaRPr lang="en-US" sz="1000" spc="3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89E69B-86DB-497D-BCC7-27E90E72C4E6}"/>
              </a:ext>
            </a:extLst>
          </p:cNvPr>
          <p:cNvCxnSpPr>
            <a:cxnSpLocks/>
          </p:cNvCxnSpPr>
          <p:nvPr/>
        </p:nvCxnSpPr>
        <p:spPr>
          <a:xfrm>
            <a:off x="606425" y="4876800"/>
            <a:ext cx="0" cy="1974851"/>
          </a:xfrm>
          <a:prstGeom prst="line">
            <a:avLst/>
          </a:prstGeom>
          <a:ln>
            <a:solidFill>
              <a:srgbClr val="0044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>
            <a:extLst>
              <a:ext uri="{FF2B5EF4-FFF2-40B4-BE49-F238E27FC236}">
                <a16:creationId xmlns:a16="http://schemas.microsoft.com/office/drawing/2014/main" id="{BA794135-3EC7-4370-82E6-8FDDA792C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16" y="1046922"/>
            <a:ext cx="8179628" cy="954156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004483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Privacy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8FC071-8C18-4C04-A387-EBB8CCB81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115" y="2001078"/>
            <a:ext cx="9707372" cy="4175884"/>
          </a:xfrm>
        </p:spPr>
        <p:txBody>
          <a:bodyPr>
            <a:normAutofit/>
          </a:bodyPr>
          <a:lstStyle/>
          <a:p>
            <a:pPr marL="20638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 b="1"/>
              <a:t>Masalah privasi dan etika big data bermuara pada dua hal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Apakah privasi di dunia nyata (offline) dan privasi online memiliki arti yang sama?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Haruskah individu dapat mengontrol data tentang diri mereka sendiri? Dan jika demikian, sampai sejauh mana? </a:t>
            </a:r>
          </a:p>
          <a:p>
            <a:pPr marL="20638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/>
              <a:t>Dua hal tersebut menimbulkan pertanyaan terkait keseimbangan antara manfaat terapan teknologi big data dengan risiko nyata dalam berbagi informasi secara luas.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E95EEF-68AD-4241-B472-BD2619315FF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29271" y="4354197"/>
            <a:ext cx="2399918" cy="239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42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F8A252-B2E6-4C3B-A9F5-89696484B806}"/>
              </a:ext>
            </a:extLst>
          </p:cNvPr>
          <p:cNvSpPr txBox="1"/>
          <p:nvPr/>
        </p:nvSpPr>
        <p:spPr>
          <a:xfrm>
            <a:off x="6864624" y="373261"/>
            <a:ext cx="5129213" cy="3077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1400" b="1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 Technaut Education </a:t>
            </a:r>
            <a:r>
              <a:rPr lang="en-US" sz="1400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| www.technaut.co</a:t>
            </a:r>
            <a:endParaRPr lang="en-US" sz="1400" dirty="0">
              <a:solidFill>
                <a:srgbClr val="002060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849563-20DC-4150-AA59-29E62BB296CD}"/>
              </a:ext>
            </a:extLst>
          </p:cNvPr>
          <p:cNvSpPr txBox="1"/>
          <p:nvPr/>
        </p:nvSpPr>
        <p:spPr>
          <a:xfrm rot="16200000">
            <a:off x="-1026734" y="2862563"/>
            <a:ext cx="3267905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spc="300">
                <a:solidFill>
                  <a:schemeClr val="bg1">
                    <a:lumMod val="50000"/>
                  </a:schemeClr>
                </a:solidFill>
                <a:latin typeface="+mj-lt"/>
              </a:rPr>
              <a:t>BIG DATA INTRODUCTION</a:t>
            </a:r>
            <a:endParaRPr lang="en-US" sz="1000" spc="3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89E69B-86DB-497D-BCC7-27E90E72C4E6}"/>
              </a:ext>
            </a:extLst>
          </p:cNvPr>
          <p:cNvCxnSpPr>
            <a:cxnSpLocks/>
          </p:cNvCxnSpPr>
          <p:nvPr/>
        </p:nvCxnSpPr>
        <p:spPr>
          <a:xfrm>
            <a:off x="606425" y="4876800"/>
            <a:ext cx="0" cy="1974851"/>
          </a:xfrm>
          <a:prstGeom prst="line">
            <a:avLst/>
          </a:prstGeom>
          <a:ln>
            <a:solidFill>
              <a:srgbClr val="0044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>
            <a:extLst>
              <a:ext uri="{FF2B5EF4-FFF2-40B4-BE49-F238E27FC236}">
                <a16:creationId xmlns:a16="http://schemas.microsoft.com/office/drawing/2014/main" id="{BA794135-3EC7-4370-82E6-8FDDA792C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16" y="1046922"/>
            <a:ext cx="8179628" cy="954156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004483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Ownership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8FC071-8C18-4C04-A387-EBB8CCB81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115" y="2001078"/>
            <a:ext cx="9707372" cy="4175884"/>
          </a:xfrm>
        </p:spPr>
        <p:txBody>
          <a:bodyPr>
            <a:normAutofit/>
          </a:bodyPr>
          <a:lstStyle/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Di dunia nyata kita merupakan pemilik sah terhadap informasi tentang silsilah keluarga kita, atau riwayat medis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Namun apakah kita juga merupakan pemilik dari informasi tersebut di dunia nmaya? 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Pertanyaan-pertanyaan ini adalah sesuatu yang akan menjadi lebih jelas ketika pedoman terstruktur atau undang-undang yang sah telah diberlakukan untuk memastikan perilaku etis di dunia maya.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24D2AA-F70C-7341-8CAB-B8CDE2E3F36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84559" y="4089020"/>
            <a:ext cx="3001016" cy="300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99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F8A252-B2E6-4C3B-A9F5-89696484B806}"/>
              </a:ext>
            </a:extLst>
          </p:cNvPr>
          <p:cNvSpPr txBox="1"/>
          <p:nvPr/>
        </p:nvSpPr>
        <p:spPr>
          <a:xfrm>
            <a:off x="6864624" y="373261"/>
            <a:ext cx="5129213" cy="3077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r">
              <a:defRPr/>
            </a:pPr>
            <a:r>
              <a:rPr lang="en-US" sz="1400" b="1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 Technaut Education </a:t>
            </a:r>
            <a:r>
              <a:rPr lang="en-US" sz="1400">
                <a:solidFill>
                  <a:srgbClr val="002060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| www.technaut.co</a:t>
            </a:r>
            <a:endParaRPr lang="en-US" sz="1400" dirty="0">
              <a:solidFill>
                <a:srgbClr val="002060"/>
              </a:solidFill>
              <a:latin typeface="Poppins" panose="00000500000000000000" pitchFamily="50" charset="0"/>
              <a:cs typeface="Poppins" panose="00000500000000000000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0849563-20DC-4150-AA59-29E62BB296CD}"/>
              </a:ext>
            </a:extLst>
          </p:cNvPr>
          <p:cNvSpPr txBox="1"/>
          <p:nvPr/>
        </p:nvSpPr>
        <p:spPr>
          <a:xfrm rot="16200000">
            <a:off x="-1026734" y="2862563"/>
            <a:ext cx="3267905" cy="24622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spc="300">
                <a:solidFill>
                  <a:schemeClr val="bg1">
                    <a:lumMod val="50000"/>
                  </a:schemeClr>
                </a:solidFill>
                <a:latin typeface="+mj-lt"/>
              </a:rPr>
              <a:t>BIG DATA INTRODUCTION</a:t>
            </a:r>
            <a:endParaRPr lang="en-US" sz="1000" spc="3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89E69B-86DB-497D-BCC7-27E90E72C4E6}"/>
              </a:ext>
            </a:extLst>
          </p:cNvPr>
          <p:cNvCxnSpPr>
            <a:cxnSpLocks/>
          </p:cNvCxnSpPr>
          <p:nvPr/>
        </p:nvCxnSpPr>
        <p:spPr>
          <a:xfrm>
            <a:off x="606425" y="4876800"/>
            <a:ext cx="0" cy="1974851"/>
          </a:xfrm>
          <a:prstGeom prst="line">
            <a:avLst/>
          </a:prstGeom>
          <a:ln>
            <a:solidFill>
              <a:srgbClr val="0044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7">
            <a:extLst>
              <a:ext uri="{FF2B5EF4-FFF2-40B4-BE49-F238E27FC236}">
                <a16:creationId xmlns:a16="http://schemas.microsoft.com/office/drawing/2014/main" id="{BA794135-3EC7-4370-82E6-8FDDA792C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116" y="1046922"/>
            <a:ext cx="8179628" cy="954156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004483"/>
                </a:solidFill>
                <a:latin typeface="Poppins" panose="00000500000000000000" pitchFamily="50" charset="0"/>
                <a:cs typeface="Poppins" panose="00000500000000000000" pitchFamily="50" charset="0"/>
              </a:rPr>
              <a:t>Reputation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C8FC071-8C18-4C04-A387-EBB8CCB81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115" y="2001078"/>
            <a:ext cx="9707372" cy="4175884"/>
          </a:xfrm>
        </p:spPr>
        <p:txBody>
          <a:bodyPr>
            <a:normAutofit/>
          </a:bodyPr>
          <a:lstStyle/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Sebelumnya, reputasi individu atau bahkan perusahaan paling sering terbentuk melalui hasil perbincangan antara seseorang kepada orang lain berdasarkan pengalaman pribadi individu.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Seseorang dapat meningkatkan reputasi mereka dalam kendali langsung dengan cara berperilaku dan bertindak sesuai dengan norma dan aturan yang berlaku. </a:t>
            </a:r>
          </a:p>
          <a:p>
            <a:pPr marL="306388" indent="-285750">
              <a:lnSpc>
                <a:spcPct val="150000"/>
              </a:lnSpc>
              <a:spcBef>
                <a:spcPts val="0"/>
              </a:spcBef>
            </a:pPr>
            <a:r>
              <a:rPr lang="en-US" sz="1800"/>
              <a:t>Di era Big Data, profil seseorang dan ekstensi reputasi mereka dapat dibangun dengan sederhana menggunakan analisis data.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C98026-6E1F-A047-9EF0-2CD93F98591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30851" y="4486940"/>
            <a:ext cx="2142034" cy="214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743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288</TotalTime>
  <Words>755</Words>
  <Application>Microsoft Macintosh PowerPoint</Application>
  <PresentationFormat>Widescreen</PresentationFormat>
  <Paragraphs>75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Poppins</vt:lpstr>
      <vt:lpstr>Poppins Medium</vt:lpstr>
      <vt:lpstr>Office Theme</vt:lpstr>
      <vt:lpstr>PowerPoint Presentation</vt:lpstr>
      <vt:lpstr>Kita semua adalah sumber data</vt:lpstr>
      <vt:lpstr>Do you feel it?</vt:lpstr>
      <vt:lpstr>Big Data dan Kontrol Manusia</vt:lpstr>
      <vt:lpstr>Empat Aspek Etis dalam Big Data</vt:lpstr>
      <vt:lpstr>Identity</vt:lpstr>
      <vt:lpstr>Privacy</vt:lpstr>
      <vt:lpstr>Ownership</vt:lpstr>
      <vt:lpstr>Reputation</vt:lpstr>
      <vt:lpstr>Ethical Concerns</vt:lpstr>
      <vt:lpstr>Contoh Pelanggaran Etika dalam Pemanfaatan Big Data Analytic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29119004 Muhammad Apriandito Arya Saputra</dc:creator>
  <cp:lastModifiedBy>RAFA</cp:lastModifiedBy>
  <cp:revision>32</cp:revision>
  <dcterms:created xsi:type="dcterms:W3CDTF">2020-03-02T01:45:29Z</dcterms:created>
  <dcterms:modified xsi:type="dcterms:W3CDTF">2020-03-20T13:02:27Z</dcterms:modified>
</cp:coreProperties>
</file>

<file path=docProps/thumbnail.jpeg>
</file>